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9" r:id="rId10"/>
    <p:sldId id="266" r:id="rId11"/>
    <p:sldId id="268" r:id="rId12"/>
    <p:sldId id="267" r:id="rId13"/>
    <p:sldId id="265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F9F2-65F8-455F-905B-D1E4FCFE1012}" type="datetimeFigureOut">
              <a:rPr lang="en-US" smtClean="0"/>
              <a:pPr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4B39-8E9F-4120-94EE-F2DAA2E2F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F9F2-65F8-455F-905B-D1E4FCFE1012}" type="datetimeFigureOut">
              <a:rPr lang="en-US" smtClean="0"/>
              <a:pPr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4B39-8E9F-4120-94EE-F2DAA2E2F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F9F2-65F8-455F-905B-D1E4FCFE1012}" type="datetimeFigureOut">
              <a:rPr lang="en-US" smtClean="0"/>
              <a:pPr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4B39-8E9F-4120-94EE-F2DAA2E2F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F9F2-65F8-455F-905B-D1E4FCFE1012}" type="datetimeFigureOut">
              <a:rPr lang="en-US" smtClean="0"/>
              <a:pPr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4B39-8E9F-4120-94EE-F2DAA2E2F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F9F2-65F8-455F-905B-D1E4FCFE1012}" type="datetimeFigureOut">
              <a:rPr lang="en-US" smtClean="0"/>
              <a:pPr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4B39-8E9F-4120-94EE-F2DAA2E2F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F9F2-65F8-455F-905B-D1E4FCFE1012}" type="datetimeFigureOut">
              <a:rPr lang="en-US" smtClean="0"/>
              <a:pPr/>
              <a:t>10/29/14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4B39-8E9F-4120-94EE-F2DAA2E2F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F9F2-65F8-455F-905B-D1E4FCFE1012}" type="datetimeFigureOut">
              <a:rPr lang="en-US" smtClean="0"/>
              <a:pPr/>
              <a:t>10/29/14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4B39-8E9F-4120-94EE-F2DAA2E2F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F9F2-65F8-455F-905B-D1E4FCFE1012}" type="datetimeFigureOut">
              <a:rPr lang="en-US" smtClean="0"/>
              <a:pPr/>
              <a:t>10/29/14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4B39-8E9F-4120-94EE-F2DAA2E2F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F9F2-65F8-455F-905B-D1E4FCFE1012}" type="datetimeFigureOut">
              <a:rPr lang="en-US" smtClean="0"/>
              <a:pPr/>
              <a:t>10/29/14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4B39-8E9F-4120-94EE-F2DAA2E2F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F9F2-65F8-455F-905B-D1E4FCFE1012}" type="datetimeFigureOut">
              <a:rPr lang="en-US" smtClean="0"/>
              <a:pPr/>
              <a:t>10/29/14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4B39-8E9F-4120-94EE-F2DAA2E2F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F9F2-65F8-455F-905B-D1E4FCFE1012}" type="datetimeFigureOut">
              <a:rPr lang="en-US" smtClean="0"/>
              <a:pPr/>
              <a:t>10/29/14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4B39-8E9F-4120-94EE-F2DAA2E2F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AF9F2-65F8-455F-905B-D1E4FCFE1012}" type="datetimeFigureOut">
              <a:rPr lang="en-US" smtClean="0"/>
              <a:pPr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C4B39-8E9F-4120-94EE-F2DAA2E2F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What does it mean to be physically fit?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/>
          <a:lstStyle/>
          <a:p>
            <a:r>
              <a:rPr lang="en-US" dirty="0" smtClean="0"/>
              <a:t>Write physical fitness at the top of a sheet of paper.  Then list things a person must do, or not do, to be physically fit.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Find Your Pulse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Find your pulse</a:t>
            </a:r>
          </a:p>
          <a:p>
            <a:pPr lvl="1"/>
            <a:r>
              <a:rPr lang="en-US" dirty="0" smtClean="0"/>
              <a:t>Two fingers at the base of your thumb</a:t>
            </a:r>
          </a:p>
          <a:p>
            <a:pPr lvl="1"/>
            <a:r>
              <a:rPr lang="en-US" dirty="0" smtClean="0"/>
              <a:t>Two fingers on the neck close to the </a:t>
            </a:r>
            <a:r>
              <a:rPr lang="en-US" dirty="0"/>
              <a:t>A</a:t>
            </a:r>
            <a:r>
              <a:rPr lang="en-US" dirty="0" smtClean="0"/>
              <a:t>dam’s Apple</a:t>
            </a:r>
          </a:p>
          <a:p>
            <a:r>
              <a:rPr lang="en-US" dirty="0" smtClean="0"/>
              <a:t>Count for 15 seconds</a:t>
            </a:r>
          </a:p>
          <a:p>
            <a:r>
              <a:rPr lang="en-US" dirty="0" smtClean="0"/>
              <a:t>Multiply the number you got by 4</a:t>
            </a:r>
          </a:p>
          <a:p>
            <a:r>
              <a:rPr lang="en-US" dirty="0" smtClean="0"/>
              <a:t>This is your </a:t>
            </a:r>
            <a:r>
              <a:rPr lang="en-US" b="1" dirty="0" smtClean="0">
                <a:solidFill>
                  <a:schemeClr val="tx2"/>
                </a:solidFill>
              </a:rPr>
              <a:t>resting heart rate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876800" y="1066800"/>
          <a:ext cx="3657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 Seconds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Beats per Minute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56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76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96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Find Your Maximum Heart Rate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Subtract your age from 220</a:t>
            </a:r>
          </a:p>
          <a:p>
            <a:r>
              <a:rPr lang="en-US" dirty="0" smtClean="0"/>
              <a:t>This is your </a:t>
            </a:r>
            <a:r>
              <a:rPr lang="en-US" b="1" dirty="0">
                <a:solidFill>
                  <a:schemeClr val="tx2"/>
                </a:solidFill>
              </a:rPr>
              <a:t>m</a:t>
            </a:r>
            <a:r>
              <a:rPr lang="en-US" b="1" dirty="0" smtClean="0">
                <a:solidFill>
                  <a:schemeClr val="tx2"/>
                </a:solidFill>
              </a:rPr>
              <a:t>aximum heart rate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16280450"/>
              </p:ext>
            </p:extLst>
          </p:nvPr>
        </p:nvGraphicFramePr>
        <p:xfrm>
          <a:off x="4648200" y="1600200"/>
          <a:ext cx="40386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Age</a:t>
                      </a:r>
                      <a:endParaRPr lang="en-US" sz="3200" dirty="0"/>
                    </a:p>
                  </a:txBody>
                  <a:tcPr marL="100965" marR="1009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Max</a:t>
                      </a:r>
                      <a:r>
                        <a:rPr lang="en-US" sz="2400" baseline="0" dirty="0" smtClean="0"/>
                        <a:t> Heart Rate</a:t>
                      </a:r>
                      <a:endParaRPr lang="en-US" sz="2400" dirty="0"/>
                    </a:p>
                  </a:txBody>
                  <a:tcPr marL="100965" marR="10096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10</a:t>
                      </a:r>
                      <a:endParaRPr lang="en-US" sz="3200" dirty="0"/>
                    </a:p>
                  </a:txBody>
                  <a:tcPr marL="100965" marR="100965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210</a:t>
                      </a:r>
                      <a:endParaRPr lang="en-US" sz="3200" dirty="0"/>
                    </a:p>
                  </a:txBody>
                  <a:tcPr marL="100965" marR="10096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11</a:t>
                      </a:r>
                      <a:endParaRPr lang="en-US" sz="3200" dirty="0"/>
                    </a:p>
                  </a:txBody>
                  <a:tcPr marL="100965" marR="100965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209</a:t>
                      </a:r>
                      <a:endParaRPr lang="en-US" sz="3200" dirty="0"/>
                    </a:p>
                  </a:txBody>
                  <a:tcPr marL="100965" marR="10096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12</a:t>
                      </a:r>
                      <a:endParaRPr lang="en-US" sz="3200" dirty="0"/>
                    </a:p>
                  </a:txBody>
                  <a:tcPr marL="100965" marR="100965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208</a:t>
                      </a:r>
                      <a:endParaRPr lang="en-US" sz="3200" dirty="0"/>
                    </a:p>
                  </a:txBody>
                  <a:tcPr marL="100965" marR="10096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13</a:t>
                      </a:r>
                      <a:endParaRPr lang="en-US" sz="3200" dirty="0"/>
                    </a:p>
                  </a:txBody>
                  <a:tcPr marL="100965" marR="100965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207</a:t>
                      </a:r>
                      <a:endParaRPr lang="en-US" sz="3200" dirty="0"/>
                    </a:p>
                  </a:txBody>
                  <a:tcPr marL="100965" marR="10096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Find Your Target Heart Rate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This is an example for someone who is 25 years old with a resting heart rate of 75 beats per minute.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Subtract your resting heart rate from your maximum heart rate:</a:t>
            </a:r>
          </a:p>
          <a:p>
            <a:pPr algn="ctr">
              <a:buNone/>
            </a:pPr>
            <a:r>
              <a:rPr lang="en-US" sz="1800" b="1" dirty="0" smtClean="0"/>
              <a:t>195 – 75 = 120</a:t>
            </a:r>
          </a:p>
          <a:p>
            <a:r>
              <a:rPr lang="en-US" sz="1800" dirty="0" smtClean="0"/>
              <a:t>Multiply the number you get by 60% and then 85%:</a:t>
            </a:r>
          </a:p>
          <a:p>
            <a:pPr algn="ctr">
              <a:buNone/>
            </a:pPr>
            <a:r>
              <a:rPr lang="en-US" sz="1800" b="1" dirty="0" smtClean="0"/>
              <a:t>120 </a:t>
            </a:r>
            <a:r>
              <a:rPr lang="en-US" sz="1800" b="1" dirty="0" smtClean="0">
                <a:sym typeface="Symbol"/>
              </a:rPr>
              <a:t> .60 = 72</a:t>
            </a:r>
          </a:p>
          <a:p>
            <a:pPr algn="ctr">
              <a:buNone/>
            </a:pPr>
            <a:r>
              <a:rPr lang="en-US" sz="1800" b="1" dirty="0" smtClean="0">
                <a:sym typeface="Symbol"/>
              </a:rPr>
              <a:t>120  .85 = 102</a:t>
            </a:r>
          </a:p>
          <a:p>
            <a:r>
              <a:rPr lang="en-US" sz="1800" dirty="0" smtClean="0">
                <a:sym typeface="Symbol"/>
              </a:rPr>
              <a:t>Add your resting heart rate back to the numbers:</a:t>
            </a:r>
          </a:p>
          <a:p>
            <a:pPr algn="ctr">
              <a:buNone/>
            </a:pPr>
            <a:r>
              <a:rPr lang="en-US" sz="1800" b="1" dirty="0" smtClean="0">
                <a:sym typeface="Symbol"/>
              </a:rPr>
              <a:t>72 + 75 = 147</a:t>
            </a:r>
          </a:p>
          <a:p>
            <a:pPr algn="ctr">
              <a:buNone/>
            </a:pPr>
            <a:r>
              <a:rPr lang="en-US" sz="1800" b="1" dirty="0" smtClean="0">
                <a:sym typeface="Symbol"/>
              </a:rPr>
              <a:t>102 + 75 = 177</a:t>
            </a:r>
          </a:p>
          <a:p>
            <a:r>
              <a:rPr lang="en-US" sz="1800" dirty="0" smtClean="0">
                <a:sym typeface="Symbol"/>
              </a:rPr>
              <a:t>Target heart rate range is between 147 and 177 beats per minute.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Targeting Cardiovascular Fitness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Sit quietly for 5 minutes and then take your pulse.  This is your </a:t>
            </a:r>
            <a:r>
              <a:rPr lang="en-US" b="1" dirty="0" smtClean="0">
                <a:solidFill>
                  <a:schemeClr val="tx2"/>
                </a:solidFill>
              </a:rPr>
              <a:t>resting heart rate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Subtract your age from 220 to find your </a:t>
            </a:r>
            <a:r>
              <a:rPr lang="en-US" b="1" dirty="0" smtClean="0">
                <a:solidFill>
                  <a:schemeClr val="tx2"/>
                </a:solidFill>
              </a:rPr>
              <a:t>maximum heart rate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Subtract your resting heart rate from your maximum heart rate.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Multiply the number you arrived at in step 3 by 60% and again by 85%.  Round to the nearest whole number.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your resting heart rate to the numbers you arrived at in step 4.  The resulting totals represent your </a:t>
            </a:r>
            <a:r>
              <a:rPr lang="en-US" b="1" dirty="0" smtClean="0">
                <a:solidFill>
                  <a:schemeClr val="tx2"/>
                </a:solidFill>
              </a:rPr>
              <a:t>target heart range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Physical Activity Vocabulary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Physical Fitness</a:t>
            </a:r>
          </a:p>
          <a:p>
            <a:r>
              <a:rPr lang="en-US" sz="2400" dirty="0"/>
              <a:t>Physical </a:t>
            </a:r>
            <a:r>
              <a:rPr lang="en-US" sz="2400" dirty="0" smtClean="0"/>
              <a:t>Activity</a:t>
            </a:r>
            <a:endParaRPr lang="en-US" sz="2400" dirty="0"/>
          </a:p>
          <a:p>
            <a:r>
              <a:rPr lang="en-US" sz="2400" dirty="0" smtClean="0"/>
              <a:t>Sedentary </a:t>
            </a:r>
            <a:r>
              <a:rPr lang="en-US" sz="2400" dirty="0"/>
              <a:t>Lifestyle</a:t>
            </a:r>
          </a:p>
          <a:p>
            <a:r>
              <a:rPr lang="en-US" sz="2400" dirty="0"/>
              <a:t>Cardiorespiratory </a:t>
            </a:r>
            <a:r>
              <a:rPr lang="en-US" sz="2400" dirty="0" smtClean="0"/>
              <a:t>Endurance</a:t>
            </a:r>
            <a:endParaRPr lang="en-US" sz="2400" dirty="0"/>
          </a:p>
          <a:p>
            <a:r>
              <a:rPr lang="en-US" sz="2400" dirty="0" smtClean="0"/>
              <a:t>Muscular Endurance</a:t>
            </a:r>
          </a:p>
          <a:p>
            <a:r>
              <a:rPr lang="en-US" sz="2400" dirty="0" smtClean="0"/>
              <a:t>Muscular Strength</a:t>
            </a:r>
          </a:p>
          <a:p>
            <a:r>
              <a:rPr lang="en-US" sz="2400" dirty="0" smtClean="0"/>
              <a:t>Flexibility</a:t>
            </a:r>
            <a:endParaRPr lang="en-US" sz="2400" dirty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457200"/>
            <a:r>
              <a:rPr lang="en-US" sz="2400" dirty="0"/>
              <a:t>Body Composition</a:t>
            </a:r>
          </a:p>
          <a:p>
            <a:pPr marL="57150" indent="-457200"/>
            <a:r>
              <a:rPr lang="en-US" sz="2400" dirty="0" smtClean="0"/>
              <a:t>Aerobic Exercise</a:t>
            </a:r>
          </a:p>
          <a:p>
            <a:pPr marL="57150" indent="-457200"/>
            <a:r>
              <a:rPr lang="en-US" sz="2400" dirty="0" smtClean="0"/>
              <a:t>Anaerobic </a:t>
            </a:r>
            <a:r>
              <a:rPr lang="en-US" sz="2400" dirty="0"/>
              <a:t>Exercise</a:t>
            </a:r>
          </a:p>
          <a:p>
            <a:pPr marL="57150" indent="-457200"/>
            <a:r>
              <a:rPr lang="en-US" sz="2400" dirty="0"/>
              <a:t>Resting Heart Rate</a:t>
            </a:r>
          </a:p>
          <a:p>
            <a:pPr marL="57150" indent="-457200"/>
            <a:r>
              <a:rPr lang="en-US" sz="2400" dirty="0" smtClean="0"/>
              <a:t>Maximum </a:t>
            </a:r>
            <a:r>
              <a:rPr lang="en-US" sz="2400" dirty="0"/>
              <a:t>Heart </a:t>
            </a:r>
            <a:r>
              <a:rPr lang="en-US" sz="2400" dirty="0" smtClean="0"/>
              <a:t>Rate</a:t>
            </a:r>
          </a:p>
          <a:p>
            <a:pPr marL="57150" indent="-457200"/>
            <a:r>
              <a:rPr lang="en-US" sz="2400" dirty="0" smtClean="0"/>
              <a:t>Target Heart Rate Zone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Physical Activity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0"/>
            <a:ext cx="1752600" cy="188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646004"/>
            <a:ext cx="1815220" cy="1992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3405351"/>
            <a:ext cx="1828800" cy="2081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4138869"/>
            <a:ext cx="1876425" cy="1957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15200" y="1143000"/>
            <a:ext cx="1676400" cy="171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4400" y="152400"/>
            <a:ext cx="1924050" cy="20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34000" y="228600"/>
            <a:ext cx="1714500" cy="182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0400" y="607194"/>
            <a:ext cx="1819275" cy="18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4800" y="2362200"/>
            <a:ext cx="1801812" cy="1840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Physical Activity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Physical Activity </a:t>
            </a:r>
            <a:r>
              <a:rPr lang="en-US" dirty="0" smtClean="0"/>
              <a:t>– any form of movement that causes your body to use energy</a:t>
            </a:r>
          </a:p>
          <a:p>
            <a:pPr lvl="1"/>
            <a:r>
              <a:rPr lang="en-US" dirty="0" smtClean="0"/>
              <a:t>May be purposeful such as exercise or sports</a:t>
            </a:r>
          </a:p>
          <a:p>
            <a:pPr lvl="1"/>
            <a:r>
              <a:rPr lang="en-US" dirty="0" smtClean="0"/>
              <a:t>May be part of daily routine such as washing the car or walking the dog</a:t>
            </a:r>
          </a:p>
          <a:p>
            <a:pPr lvl="1"/>
            <a:endParaRPr lang="en-US" sz="1100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Physical fitness </a:t>
            </a:r>
            <a:r>
              <a:rPr lang="en-US" dirty="0" smtClean="0"/>
              <a:t>– the ability to carry out daily tasks easily and have enough reserve energy to respond to unexpected demands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Benefits of Physical Activity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1288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Physical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Mental/ Emotional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Social</a:t>
                      </a:r>
                      <a:endParaRPr lang="en-US" sz="2400" dirty="0"/>
                    </a:p>
                  </a:txBody>
                  <a:tcPr/>
                </a:tc>
              </a:tr>
              <a:tr h="133350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400" u="sng" dirty="0" smtClean="0"/>
                        <a:t>Cardiovascular</a:t>
                      </a:r>
                      <a:r>
                        <a:rPr lang="en-US" sz="2400" dirty="0" smtClean="0"/>
                        <a:t>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S</a:t>
                      </a:r>
                      <a:r>
                        <a:rPr lang="en-US" sz="2400" baseline="0" dirty="0" smtClean="0"/>
                        <a:t>trengthens heart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Reduce stress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Help</a:t>
                      </a:r>
                      <a:r>
                        <a:rPr lang="en-US" sz="2400" baseline="0" dirty="0" smtClean="0"/>
                        <a:t> manage anger and frustration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 Improve mood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 Improve self esteem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 Reduce mental fatigue</a:t>
                      </a:r>
                      <a:endParaRPr lang="en-US" sz="2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Meet</a:t>
                      </a:r>
                      <a:r>
                        <a:rPr lang="en-US" sz="2400" baseline="0" dirty="0" smtClean="0"/>
                        <a:t> new people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 Build self confidence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 Help improve relationships with others</a:t>
                      </a:r>
                      <a:endParaRPr lang="en-US" sz="2400" dirty="0"/>
                    </a:p>
                  </a:txBody>
                  <a:tcPr/>
                </a:tc>
              </a:tr>
              <a:tr h="2154115">
                <a:tc>
                  <a:txBody>
                    <a:bodyPr/>
                    <a:lstStyle/>
                    <a:p>
                      <a:r>
                        <a:rPr lang="en-US" sz="2400" u="sng" dirty="0" smtClean="0"/>
                        <a:t>Respiratory</a:t>
                      </a:r>
                      <a:r>
                        <a:rPr lang="en-US" sz="2400" dirty="0" smtClean="0"/>
                        <a:t>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 Improve lung function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 Muscles don’t tire as quickly</a:t>
                      </a:r>
                      <a:endParaRPr 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33500">
                <a:tc>
                  <a:txBody>
                    <a:bodyPr/>
                    <a:lstStyle/>
                    <a:p>
                      <a:r>
                        <a:rPr lang="en-US" sz="2400" u="sng" dirty="0" smtClean="0"/>
                        <a:t>Nervous</a:t>
                      </a:r>
                      <a:r>
                        <a:rPr lang="en-US" sz="2400" dirty="0" smtClean="0"/>
                        <a:t>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Improve reaction time</a:t>
                      </a:r>
                      <a:endParaRPr 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cis.jhu.edu/~dheeraj/golu/images/main_area/extra%20big%20fat%20cart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001012"/>
            <a:ext cx="1066800" cy="199491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Risks of Physical Inactivity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Sedentary Lifestyle </a:t>
            </a:r>
            <a:r>
              <a:rPr lang="en-US" dirty="0" smtClean="0"/>
              <a:t>– a way of life that involves little physical activity</a:t>
            </a:r>
          </a:p>
          <a:p>
            <a:endParaRPr lang="en-US" sz="1000" dirty="0" smtClean="0"/>
          </a:p>
          <a:p>
            <a:r>
              <a:rPr lang="en-US" dirty="0" smtClean="0"/>
              <a:t>Negative effects include:</a:t>
            </a:r>
          </a:p>
          <a:p>
            <a:pPr lvl="1"/>
            <a:r>
              <a:rPr lang="en-US" dirty="0" smtClean="0"/>
              <a:t>Unhealthful weight gain</a:t>
            </a:r>
          </a:p>
          <a:p>
            <a:pPr lvl="1"/>
            <a:r>
              <a:rPr lang="en-US" dirty="0" smtClean="0"/>
              <a:t>Increased risk of cardiovascular disease, diabetes, and cancer </a:t>
            </a:r>
          </a:p>
          <a:p>
            <a:pPr lvl="1"/>
            <a:r>
              <a:rPr lang="en-US" dirty="0" smtClean="0"/>
              <a:t>Reduced ability to manage stress</a:t>
            </a:r>
          </a:p>
          <a:p>
            <a:pPr lvl="1"/>
            <a:r>
              <a:rPr lang="en-US" dirty="0" smtClean="0"/>
              <a:t>Decreased opportunities to meet and form friendships with others who value a healthy lifestyle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Physical Activity and 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Y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our Lifestyle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Health professionals recommend that adolescence incorporate 60 minutes of moderate physical activity into their daily lives</a:t>
            </a:r>
          </a:p>
          <a:p>
            <a:endParaRPr lang="en-US" dirty="0" smtClean="0"/>
          </a:p>
          <a:p>
            <a:r>
              <a:rPr lang="en-US" dirty="0" smtClean="0"/>
              <a:t>About ½ of Americans are overweight</a:t>
            </a:r>
          </a:p>
          <a:p>
            <a:pPr lvl="1"/>
            <a:r>
              <a:rPr lang="en-US" dirty="0" smtClean="0"/>
              <a:t>This is linked to a sedentary lifestyle and overeating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Metabolism</a:t>
            </a:r>
            <a:r>
              <a:rPr lang="en-US" dirty="0" smtClean="0"/>
              <a:t> – the process by which your body gets energy from food</a:t>
            </a:r>
            <a:endParaRPr lang="en-US" dirty="0"/>
          </a:p>
        </p:txBody>
      </p:sp>
      <p:pic>
        <p:nvPicPr>
          <p:cNvPr id="4098" name="Picture 2" descr="http://www.osd.ucla.edu/docs/Newsletter/2004Spring_Images/StopWatc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7094" y="3124200"/>
            <a:ext cx="1479973" cy="1535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Elements of Fitness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039136"/>
              </p:ext>
            </p:extLst>
          </p:nvPr>
        </p:nvGraphicFramePr>
        <p:xfrm>
          <a:off x="457200" y="1143000"/>
          <a:ext cx="8229600" cy="539233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229600"/>
              </a:tblGrid>
              <a:tr h="136645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Cardiorespiratory Endurance </a:t>
                      </a:r>
                      <a:r>
                        <a:rPr lang="en-US" sz="2400" b="0" dirty="0" smtClean="0"/>
                        <a:t>- the ability to</a:t>
                      </a:r>
                      <a:r>
                        <a:rPr lang="en-US" sz="2400" b="0" baseline="0" dirty="0" smtClean="0"/>
                        <a:t> stay active for a long period of time without getting tired.</a:t>
                      </a:r>
                      <a:endParaRPr lang="en-US" sz="2400" b="0" dirty="0" smtClean="0"/>
                    </a:p>
                  </a:txBody>
                  <a:tcPr/>
                </a:tc>
              </a:tr>
              <a:tr h="1051119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Muscular Strength </a:t>
                      </a:r>
                      <a:r>
                        <a:rPr lang="en-US" sz="2400" b="0" dirty="0" smtClean="0"/>
                        <a:t>- the amount of force a muscle can exert. </a:t>
                      </a:r>
                    </a:p>
                  </a:txBody>
                  <a:tcPr/>
                </a:tc>
              </a:tr>
              <a:tr h="86364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Muscular Endurance </a:t>
                      </a:r>
                      <a:r>
                        <a:rPr lang="en-US" sz="2400" b="0" dirty="0" smtClean="0"/>
                        <a:t>- the ability of muscles to perform physical tasks over a period of time without becoming fatigued.</a:t>
                      </a:r>
                    </a:p>
                  </a:txBody>
                  <a:tcPr/>
                </a:tc>
              </a:tr>
              <a:tr h="86364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Flexibility</a:t>
                      </a:r>
                      <a:r>
                        <a:rPr lang="en-US" sz="2400" b="0" dirty="0" smtClean="0"/>
                        <a:t> - the ability to move and bend your body easily. </a:t>
                      </a:r>
                    </a:p>
                  </a:txBody>
                  <a:tcPr/>
                </a:tc>
              </a:tr>
              <a:tr h="12474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Body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1" dirty="0" smtClean="0"/>
                        <a:t>Composition</a:t>
                      </a:r>
                      <a:r>
                        <a:rPr lang="en-US" sz="2400" b="0" dirty="0" smtClean="0"/>
                        <a:t> - the ratio of body fat to lean body tissue in your body. 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Exercise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Aerobic Exercise </a:t>
            </a:r>
            <a:r>
              <a:rPr lang="en-US" dirty="0" smtClean="0"/>
              <a:t>– any activity that uses large muscle groups, is rhythmic in nature, and is done for an extended period of time</a:t>
            </a:r>
          </a:p>
          <a:p>
            <a:pPr lvl="1"/>
            <a:r>
              <a:rPr lang="en-US" dirty="0" smtClean="0"/>
              <a:t>Running</a:t>
            </a:r>
          </a:p>
          <a:p>
            <a:pPr lvl="1"/>
            <a:r>
              <a:rPr lang="en-US" dirty="0" smtClean="0"/>
              <a:t>Swimming</a:t>
            </a:r>
          </a:p>
          <a:p>
            <a:pPr lvl="1"/>
            <a:r>
              <a:rPr lang="en-US" dirty="0" smtClean="0"/>
              <a:t>Dance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Anaerobic exercise </a:t>
            </a:r>
            <a:r>
              <a:rPr lang="en-US" dirty="0" smtClean="0"/>
              <a:t>– intense short bursts of activity in which the muscle work so hard they produce energy without using oxygen</a:t>
            </a:r>
          </a:p>
          <a:p>
            <a:pPr lvl="1"/>
            <a:r>
              <a:rPr lang="en-US" dirty="0" smtClean="0"/>
              <a:t>Lifting weights</a:t>
            </a:r>
          </a:p>
          <a:p>
            <a:pPr lvl="1"/>
            <a:r>
              <a:rPr lang="en-US" dirty="0" smtClean="0"/>
              <a:t>Running a 100 meter dash</a:t>
            </a:r>
            <a:endParaRPr lang="en-US" dirty="0"/>
          </a:p>
        </p:txBody>
      </p:sp>
      <p:pic>
        <p:nvPicPr>
          <p:cNvPr id="2049" name="Picture 1" descr="C:\Users\Owner\AppData\Local\Microsoft\Windows\Temporary Internet Files\Content.IE5\O3SWGVTO\MC90013934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514600"/>
            <a:ext cx="2099310" cy="14777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 anchor="t">
            <a:noAutofit/>
          </a:bodyPr>
          <a:lstStyle/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Calculating Target Heart Rate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6" name="Heart 5"/>
          <p:cNvSpPr/>
          <p:nvPr/>
        </p:nvSpPr>
        <p:spPr>
          <a:xfrm>
            <a:off x="3657600" y="3276600"/>
            <a:ext cx="2514600" cy="2057400"/>
          </a:xfrm>
          <a:prstGeom prst="hear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 descr="http://www.markevanstech.com/wp-content/uploads/2012/02/target-audiences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35400"/>
            <a:ext cx="3000375" cy="255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51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2189</TotalTime>
  <Words>736</Words>
  <Application>Microsoft Macintosh PowerPoint</Application>
  <PresentationFormat>On-screen Show (4:3)</PresentationFormat>
  <Paragraphs>141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What does it mean to be physically fit?</vt:lpstr>
      <vt:lpstr>Physical Activity</vt:lpstr>
      <vt:lpstr>Physical Activity</vt:lpstr>
      <vt:lpstr>Benefits of Physical Activity</vt:lpstr>
      <vt:lpstr>Risks of Physical Inactivity</vt:lpstr>
      <vt:lpstr>Physical Activity and Your Lifestyle</vt:lpstr>
      <vt:lpstr>Elements of Fitness</vt:lpstr>
      <vt:lpstr>Exercise</vt:lpstr>
      <vt:lpstr>Calculating Target Heart Rate</vt:lpstr>
      <vt:lpstr>Find Your Pulse</vt:lpstr>
      <vt:lpstr>Find Your Maximum Heart Rate</vt:lpstr>
      <vt:lpstr>Find Your Target Heart Rate</vt:lpstr>
      <vt:lpstr>Targeting Cardiovascular Fitness</vt:lpstr>
      <vt:lpstr>Physical Activity Vocabulary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Activity</dc:title>
  <dc:creator>Jenny</dc:creator>
  <cp:lastModifiedBy>TJ Newgard</cp:lastModifiedBy>
  <cp:revision>28</cp:revision>
  <dcterms:created xsi:type="dcterms:W3CDTF">2011-02-13T22:41:54Z</dcterms:created>
  <dcterms:modified xsi:type="dcterms:W3CDTF">2014-10-29T19:15:54Z</dcterms:modified>
</cp:coreProperties>
</file>